
<file path=[Content_Types].xml><?xml version="1.0" encoding="utf-8"?>
<Types xmlns="http://schemas.openxmlformats.org/package/2006/content-types">
  <Default ContentType="image/jpeg" Extension="jpg"/>
  <Default ContentType="video/mp4" Extension="mp4"/>
  <Default ContentType="image/vnd.ms-photo" Extension="wdp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945675"/>
  <p:defaultTextStyle>
    <a:defPPr lvl="0">
      <a:defRPr lang="en-U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2AF07-F1C4-4C07-8104-E3FDB2E417A1}" type="datetimeFigureOut">
              <a:rPr lang="tr-TR" smtClean="0"/>
              <a:t>8.05.2023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2945C-F725-4EF3-8ACC-59DD9E45E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2213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945C-F725-4EF3-8ACC-59DD9E45EDC0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745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945C-F725-4EF3-8ACC-59DD9E45EDC0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44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5/8/2023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069848" y="1413173"/>
            <a:ext cx="9966960" cy="3035808"/>
          </a:xfrm>
        </p:spPr>
        <p:txBody>
          <a:bodyPr/>
          <a:lstStyle/>
          <a:p>
            <a:r>
              <a:rPr lang="tr-TR" dirty="0" err="1" smtClean="0"/>
              <a:t>W</a:t>
            </a:r>
            <a:r>
              <a:rPr lang="tr-TR" cap="none" dirty="0" err="1" smtClean="0"/>
              <a:t>e</a:t>
            </a:r>
            <a:r>
              <a:rPr lang="tr-TR" dirty="0" smtClean="0"/>
              <a:t> </a:t>
            </a:r>
            <a:r>
              <a:rPr lang="tr-TR" cap="none" dirty="0" err="1" smtClean="0"/>
              <a:t>have</a:t>
            </a:r>
            <a:r>
              <a:rPr lang="tr-TR" dirty="0" smtClean="0"/>
              <a:t> </a:t>
            </a:r>
            <a:r>
              <a:rPr lang="tr-TR" cap="none" dirty="0" smtClean="0"/>
              <a:t>a</a:t>
            </a:r>
            <a:r>
              <a:rPr lang="tr-TR" dirty="0" smtClean="0"/>
              <a:t> </a:t>
            </a:r>
            <a:r>
              <a:rPr lang="tr-TR" cap="none" dirty="0" smtClean="0"/>
              <a:t>GUEST</a:t>
            </a:r>
            <a:r>
              <a:rPr lang="tr-TR" dirty="0" smtClean="0"/>
              <a:t>!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5400" dirty="0" smtClean="0"/>
              <a:t>Misafirimiz Var!</a:t>
            </a:r>
            <a:endParaRPr lang="tr-TR" sz="5400" dirty="0"/>
          </a:p>
        </p:txBody>
      </p:sp>
      <p:pic>
        <p:nvPicPr>
          <p:cNvPr id="4" name="Resim 3" descr="Embajada eTwinning Ceuta: 20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8" y="5320734"/>
            <a:ext cx="1866819" cy="1302854"/>
          </a:xfrm>
          <a:prstGeom prst="rect">
            <a:avLst/>
          </a:prstGeom>
        </p:spPr>
      </p:pic>
      <p:pic>
        <p:nvPicPr>
          <p:cNvPr id="5" name="Resim 4" descr="Συνεργάτες – EcoBlue Touris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" y="248553"/>
            <a:ext cx="952500" cy="9525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485" y="460674"/>
            <a:ext cx="3927960" cy="60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1886" y="290286"/>
            <a:ext cx="10736362" cy="682171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Bu Aşamadan sonra;</a:t>
            </a:r>
            <a:endParaRPr lang="tr-TR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391886" y="1015205"/>
            <a:ext cx="10736362" cy="5156995"/>
          </a:xfrm>
        </p:spPr>
        <p:txBody>
          <a:bodyPr/>
          <a:lstStyle/>
          <a:p>
            <a:r>
              <a:rPr lang="tr-TR" dirty="0"/>
              <a:t>Konumuz sofrada ve serviste protokol kuralları ve geleneksel yemeklerin modernize edilmesi ile ilgili olduğundan merkezi Ankara’da bulunan Dışişleri Bakanlığı’na bağlı </a:t>
            </a:r>
            <a:r>
              <a:rPr lang="tr-TR" dirty="0" smtClean="0"/>
              <a:t>çalışan bir STK olan  </a:t>
            </a:r>
            <a:r>
              <a:rPr lang="tr-TR" dirty="0"/>
              <a:t>DMEDD (Dışişleri Mensupları Eşleri Derneği)tarafından sahiplenilmiş, </a:t>
            </a:r>
            <a:endParaRPr lang="tr-TR" dirty="0" smtClean="0"/>
          </a:p>
          <a:p>
            <a:r>
              <a:rPr lang="tr-TR" dirty="0" smtClean="0"/>
              <a:t>Okulumuz </a:t>
            </a:r>
            <a:r>
              <a:rPr lang="tr-TR" dirty="0"/>
              <a:t>(MOGAN MTAL</a:t>
            </a:r>
            <a:r>
              <a:rPr lang="tr-TR" dirty="0" smtClean="0"/>
              <a:t>) ve Ankara Hacı Bayram </a:t>
            </a:r>
            <a:r>
              <a:rPr lang="tr-TR" dirty="0" err="1" smtClean="0"/>
              <a:t>Üniversitesi’de</a:t>
            </a:r>
            <a:r>
              <a:rPr lang="tr-TR" dirty="0" smtClean="0"/>
              <a:t> dahil edilerek </a:t>
            </a:r>
            <a:r>
              <a:rPr lang="tr-TR" dirty="0"/>
              <a:t>ilgili dernek arasında protokol yapılmasına vesile olmuştur</a:t>
            </a:r>
            <a:r>
              <a:rPr lang="tr-TR" dirty="0" smtClean="0"/>
              <a:t>.</a:t>
            </a:r>
          </a:p>
          <a:p>
            <a:r>
              <a:rPr lang="tr-TR" dirty="0" smtClean="0"/>
              <a:t>Yapılan </a:t>
            </a:r>
            <a:r>
              <a:rPr lang="tr-TR" dirty="0"/>
              <a:t>protokole göre okulumuz yiyecek-içecek bölümü öğrencileri</a:t>
            </a:r>
            <a:r>
              <a:rPr lang="tr-TR" dirty="0" smtClean="0"/>
              <a:t>, Dışişleri </a:t>
            </a:r>
            <a:r>
              <a:rPr lang="tr-TR" dirty="0"/>
              <a:t>Bakanlığı’na bağlı yurtdışındaki başkonsolosluk ve büyükelçiliklerdeki şef ve kavas ihtiyacını karşılamaya </a:t>
            </a:r>
            <a:r>
              <a:rPr lang="tr-TR" dirty="0" smtClean="0"/>
              <a:t>yönelik, </a:t>
            </a:r>
            <a:r>
              <a:rPr lang="tr-TR" dirty="0"/>
              <a:t>DMEDD tarafından verilecek bir takım eğitimlere tabi tutulacak, bu eğitimi alan öğrencilere sertifika verilecek ve daha sonra da </a:t>
            </a:r>
            <a:r>
              <a:rPr lang="tr-TR" dirty="0" err="1" smtClean="0"/>
              <a:t>CV’leri</a:t>
            </a:r>
            <a:r>
              <a:rPr lang="tr-TR" dirty="0" smtClean="0"/>
              <a:t> </a:t>
            </a:r>
            <a:r>
              <a:rPr lang="tr-TR" dirty="0"/>
              <a:t>değerlendirilmek üzere Dışişleri Bakanlığı’na </a:t>
            </a:r>
            <a:r>
              <a:rPr lang="tr-TR" dirty="0" smtClean="0"/>
              <a:t>gönderilmesine yönelik çalışmalar yapılmasına karar verilmiştir.</a:t>
            </a:r>
          </a:p>
          <a:p>
            <a:r>
              <a:rPr lang="tr-TR" dirty="0"/>
              <a:t>Ayrıca </a:t>
            </a:r>
            <a:r>
              <a:rPr lang="tr-TR" dirty="0" err="1"/>
              <a:t>etwinning</a:t>
            </a:r>
            <a:r>
              <a:rPr lang="tr-TR" dirty="0"/>
              <a:t> projemize ve DMEDD tarafından yapılan eğitimlere katılan bir öğrencimize de dünyaca ünlü Gastronomi Okulu ‘Le </a:t>
            </a:r>
            <a:r>
              <a:rPr lang="tr-TR" dirty="0" err="1"/>
              <a:t>Cordon</a:t>
            </a:r>
            <a:r>
              <a:rPr lang="tr-TR" dirty="0"/>
              <a:t> </a:t>
            </a:r>
            <a:r>
              <a:rPr lang="tr-TR" dirty="0" err="1"/>
              <a:t>Bleu’den</a:t>
            </a:r>
            <a:r>
              <a:rPr lang="tr-TR" dirty="0"/>
              <a:t> burs sağlandı. Öğrencimiz Mayıs ayı itibariyle bu okulda eğitime başlayacak.</a:t>
            </a:r>
          </a:p>
          <a:p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2" y="5763554"/>
            <a:ext cx="3896233" cy="86947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601" y="5601447"/>
            <a:ext cx="1981730" cy="116762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211" y="5740160"/>
            <a:ext cx="1351933" cy="103994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6328" y="5649934"/>
            <a:ext cx="1276397" cy="107094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468" y="5660820"/>
            <a:ext cx="1108256" cy="110825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3698" y="188686"/>
            <a:ext cx="1769099" cy="123371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2991" y="5131067"/>
            <a:ext cx="1039495" cy="158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43200" y="391887"/>
            <a:ext cx="7387771" cy="1173444"/>
          </a:xfrm>
        </p:spPr>
        <p:txBody>
          <a:bodyPr>
            <a:normAutofit/>
          </a:bodyPr>
          <a:lstStyle/>
          <a:p>
            <a:r>
              <a:rPr lang="tr-TR" sz="3600" dirty="0" err="1" smtClean="0"/>
              <a:t>ETWINnING</a:t>
            </a:r>
            <a:r>
              <a:rPr lang="tr-TR" sz="3600" dirty="0" smtClean="0"/>
              <a:t> PROJEMİZ EĞİTİM ŞÖLENİNE DÖNÜŞÜYOR.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8000" y="1683657"/>
            <a:ext cx="10620248" cy="4717143"/>
          </a:xfrm>
        </p:spPr>
        <p:txBody>
          <a:bodyPr>
            <a:normAutofit fontScale="92500" lnSpcReduction="20000"/>
          </a:bodyPr>
          <a:lstStyle/>
          <a:p>
            <a:r>
              <a:rPr lang="tr-TR" dirty="0" err="1" smtClean="0"/>
              <a:t>Etwinning</a:t>
            </a:r>
            <a:r>
              <a:rPr lang="tr-TR" dirty="0" smtClean="0"/>
              <a:t> Projemizin bir STK ve Kamu Kurumu tarafından duyulması öğrencilerimize eşsiz kapılar açtı.</a:t>
            </a:r>
          </a:p>
          <a:p>
            <a:r>
              <a:rPr lang="tr-TR" dirty="0" smtClean="0"/>
              <a:t>Öğrencilerimiz ;</a:t>
            </a:r>
          </a:p>
          <a:p>
            <a:r>
              <a:rPr lang="tr-TR" dirty="0" err="1" smtClean="0"/>
              <a:t>Barista</a:t>
            </a:r>
            <a:r>
              <a:rPr lang="tr-TR" dirty="0" smtClean="0"/>
              <a:t>                                                                                  </a:t>
            </a:r>
          </a:p>
          <a:p>
            <a:r>
              <a:rPr lang="tr-TR" dirty="0" err="1" smtClean="0"/>
              <a:t>Miksoloji</a:t>
            </a:r>
            <a:endParaRPr lang="tr-TR" dirty="0" smtClean="0"/>
          </a:p>
          <a:p>
            <a:r>
              <a:rPr lang="tr-TR" dirty="0" smtClean="0"/>
              <a:t>Ekşi Maya                                                                                         </a:t>
            </a:r>
          </a:p>
          <a:p>
            <a:r>
              <a:rPr lang="tr-TR" dirty="0" err="1" smtClean="0"/>
              <a:t>Glutensiz</a:t>
            </a:r>
            <a:r>
              <a:rPr lang="tr-TR" dirty="0" smtClean="0"/>
              <a:t> Lezzetler</a:t>
            </a:r>
          </a:p>
          <a:p>
            <a:r>
              <a:rPr lang="tr-TR" dirty="0" smtClean="0"/>
              <a:t>Fransız Mutfağı Tatlıları</a:t>
            </a:r>
          </a:p>
          <a:p>
            <a:r>
              <a:rPr lang="tr-TR" dirty="0" smtClean="0"/>
              <a:t>Geleneksel Türk Mutfağı</a:t>
            </a:r>
          </a:p>
          <a:p>
            <a:r>
              <a:rPr lang="tr-TR" dirty="0" smtClean="0"/>
              <a:t>Çikolata Yapımı</a:t>
            </a:r>
          </a:p>
          <a:p>
            <a:r>
              <a:rPr lang="tr-TR" dirty="0" smtClean="0"/>
              <a:t>Protokol Dersleri</a:t>
            </a:r>
          </a:p>
          <a:p>
            <a:pPr marL="0" indent="0">
              <a:buNone/>
            </a:pPr>
            <a:r>
              <a:rPr lang="tr-TR" dirty="0" smtClean="0"/>
              <a:t>Eğitimlerini ve her eğitim sonunda da DMEDD tarafından verilen </a:t>
            </a:r>
          </a:p>
          <a:p>
            <a:pPr marL="0" indent="0">
              <a:buNone/>
            </a:pPr>
            <a:r>
              <a:rPr lang="tr-TR" dirty="0" smtClean="0"/>
              <a:t>Sertifikalarını aldılar.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427" y="588445"/>
            <a:ext cx="1555642" cy="97688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323"/>
            <a:ext cx="1732337" cy="16073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4057" y="2191656"/>
            <a:ext cx="3352800" cy="466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5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Ve </a:t>
            </a:r>
            <a:r>
              <a:rPr lang="tr-TR" sz="3600" dirty="0" err="1" smtClean="0">
                <a:solidFill>
                  <a:srgbClr val="FF0000"/>
                </a:solidFill>
              </a:rPr>
              <a:t>ÖğRENCİLERİMİZ</a:t>
            </a:r>
            <a:r>
              <a:rPr lang="tr-TR" sz="3600" dirty="0" smtClean="0">
                <a:solidFill>
                  <a:srgbClr val="FF0000"/>
                </a:solidFill>
              </a:rPr>
              <a:t> EĞİTİMDELER…</a:t>
            </a:r>
            <a:endParaRPr lang="tr-TR" sz="3600" dirty="0">
              <a:solidFill>
                <a:srgbClr val="FF0000"/>
              </a:solidFill>
            </a:endParaRPr>
          </a:p>
        </p:txBody>
      </p:sp>
      <p:pic>
        <p:nvPicPr>
          <p:cNvPr id="4" name="WhatsApp Video 2023-05-07 at 14.11.3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943" y="1596571"/>
            <a:ext cx="7126514" cy="4575629"/>
          </a:xfrm>
        </p:spPr>
      </p:pic>
    </p:spTree>
    <p:extLst>
      <p:ext uri="{BB962C8B-B14F-4D97-AF65-F5344CB8AC3E}">
        <p14:creationId xmlns:p14="http://schemas.microsoft.com/office/powerpoint/2010/main" val="27807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TEŞekkürler</a:t>
            </a:r>
            <a:r>
              <a:rPr lang="tr-TR" dirty="0" smtClean="0"/>
              <a:t>…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1915886"/>
            <a:ext cx="10058400" cy="4256314"/>
          </a:xfrm>
        </p:spPr>
        <p:txBody>
          <a:bodyPr/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                                 </a:t>
            </a:r>
            <a:r>
              <a:rPr lang="tr-TR" dirty="0" err="1" smtClean="0"/>
              <a:t>by</a:t>
            </a:r>
            <a:r>
              <a:rPr lang="tr-TR" dirty="0" smtClean="0"/>
              <a:t> Hikmet Karartı             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6" y="1997778"/>
            <a:ext cx="3701651" cy="258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smtClean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         WE </a:t>
            </a:r>
            <a:r>
              <a:rPr lang="tr-TR" sz="32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HAVE A GUEST/Misafirimiz var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2900" y="1879600"/>
            <a:ext cx="11849100" cy="4292600"/>
          </a:xfrm>
        </p:spPr>
        <p:txBody>
          <a:bodyPr/>
          <a:lstStyle/>
          <a:p>
            <a:r>
              <a:rPr lang="tr-TR" dirty="0" smtClean="0"/>
              <a:t> Projemiz  5 farklı ilden 5 farklı turizm otelcilik lisesi ve 7 farklı öğretmenle yapılmıştır.</a:t>
            </a:r>
          </a:p>
          <a:p>
            <a:r>
              <a:rPr lang="tr-TR" dirty="0" smtClean="0"/>
              <a:t>Projemizde ;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Ankara Gölbaşı’ndan Mogan MTAL</a:t>
            </a:r>
          </a:p>
          <a:p>
            <a:r>
              <a:rPr lang="tr-TR" dirty="0" smtClean="0"/>
              <a:t>İzmir Çeşme’den Çeşme MTAL</a:t>
            </a:r>
          </a:p>
          <a:p>
            <a:r>
              <a:rPr lang="tr-TR" dirty="0" smtClean="0"/>
              <a:t>Hatay Altınözü’nden Sultan Abdülhamit Han MTAL</a:t>
            </a:r>
            <a:br>
              <a:rPr lang="tr-TR" dirty="0" smtClean="0"/>
            </a:br>
            <a:endParaRPr lang="tr-TR" dirty="0" smtClean="0"/>
          </a:p>
          <a:p>
            <a:r>
              <a:rPr lang="tr-TR" dirty="0" smtClean="0"/>
              <a:t> Antalya Alanya’dan Ümit Altay MTAL..</a:t>
            </a:r>
          </a:p>
          <a:p>
            <a:r>
              <a:rPr lang="tr-TR" dirty="0" smtClean="0"/>
              <a:t>Kayseri’den </a:t>
            </a:r>
            <a:r>
              <a:rPr lang="tr-TR" dirty="0"/>
              <a:t>E</a:t>
            </a:r>
            <a:r>
              <a:rPr lang="tr-TR" dirty="0" smtClean="0"/>
              <a:t>rciyes MTAL  öğretmen ve öğrencileri birlikte çalıştılar.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619"/>
            <a:ext cx="1865538" cy="129856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619" y="457200"/>
            <a:ext cx="1351829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69848" y="986970"/>
            <a:ext cx="10058400" cy="1107005"/>
          </a:xfrm>
        </p:spPr>
        <p:txBody>
          <a:bodyPr>
            <a:normAutofit/>
          </a:bodyPr>
          <a:lstStyle/>
          <a:p>
            <a:r>
              <a:rPr lang="tr-TR" sz="3200" cap="none" dirty="0" err="1" smtClean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We</a:t>
            </a:r>
            <a:r>
              <a:rPr lang="tr-TR" sz="3200" cap="none" dirty="0" smtClean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 </a:t>
            </a:r>
            <a:r>
              <a:rPr lang="tr-TR" sz="3200" cap="none" dirty="0" err="1" smtClean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Have</a:t>
            </a:r>
            <a:r>
              <a:rPr lang="tr-TR" sz="3200" cap="none" dirty="0" smtClean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 a </a:t>
            </a:r>
            <a:r>
              <a:rPr lang="tr-TR" sz="3200" dirty="0" smtClean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GUEST!/Misafirimiz var!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Projemizde amacımız gastronomi alanında protokol kültürünü öğretmek ve bu konuda gelişim sağlamaktı</a:t>
            </a:r>
            <a:r>
              <a:rPr lang="tr-TR" dirty="0" smtClean="0"/>
              <a:t>.</a:t>
            </a:r>
            <a:r>
              <a:rPr lang="tr-TR" dirty="0">
                <a:solidFill>
                  <a:prstClr val="black"/>
                </a:solidFill>
              </a:rPr>
              <a:t> Öncelikli amacımıza ulaştık. </a:t>
            </a:r>
            <a:endParaRPr lang="tr-TR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Daha </a:t>
            </a:r>
            <a:r>
              <a:rPr lang="tr-TR" dirty="0"/>
              <a:t>sonra bölgemizin yemek kültürünü tanımayı, bu değerlere sahip çıkma bilincini oluşturmayı, öğrencilerimizin sunum yeteneklerini ve hayal güçlerini </a:t>
            </a:r>
            <a:r>
              <a:rPr lang="tr-TR" dirty="0" err="1"/>
              <a:t>geliştirmeyi,bilgisayar</a:t>
            </a:r>
            <a:r>
              <a:rPr lang="tr-TR" dirty="0"/>
              <a:t> teknolojilerini kullanmayı ve mesleki İngilizceyi geliştirmeyi hedefledik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dirty="0" smtClean="0"/>
              <a:t>Öğrencilerimiz araştırarak </a:t>
            </a:r>
            <a:r>
              <a:rPr lang="tr-TR" dirty="0" err="1" smtClean="0"/>
              <a:t>öğrendikleri,kendi</a:t>
            </a:r>
            <a:r>
              <a:rPr lang="tr-TR" dirty="0" smtClean="0"/>
              <a:t> yaşadıkları bölgeye ait olan geleneksel yemekleri yeniden tasarlayarak protokol masasına </a:t>
            </a:r>
            <a:r>
              <a:rPr lang="tr-TR" dirty="0" err="1" smtClean="0"/>
              <a:t>uyarladılar,ve</a:t>
            </a:r>
            <a:r>
              <a:rPr lang="tr-TR" dirty="0" smtClean="0"/>
              <a:t> bu yemeklerle de bir devlet büyüğünü hazırladıkları sofrada misafir ettiler.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 Projemizde planladığımız tüm etkinlikleri yaparak, hedeflerimizin de tamamına  </a:t>
            </a:r>
            <a:r>
              <a:rPr lang="tr-TR" dirty="0"/>
              <a:t>ulaştık</a:t>
            </a:r>
            <a:r>
              <a:rPr lang="tr-TR" dirty="0" smtClean="0"/>
              <a:t>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47" y="150760"/>
            <a:ext cx="3377477" cy="101202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629" y="395607"/>
            <a:ext cx="1781438" cy="149124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876" y="5050971"/>
            <a:ext cx="1770743" cy="18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6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smtClean="0"/>
              <a:t>       </a:t>
            </a:r>
            <a:r>
              <a:rPr lang="tr-TR" sz="4000" dirty="0"/>
              <a:t/>
            </a:r>
            <a:br>
              <a:rPr lang="tr-TR" sz="4000" dirty="0"/>
            </a:br>
            <a:r>
              <a:rPr lang="tr-TR" sz="4000" dirty="0" smtClean="0"/>
              <a:t>PROJEMİZDE ‘IT’ KULLANIMI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Yaklaşık 4 ay  süren projemizde 3 ortak ürün çıkarttık.</a:t>
            </a:r>
          </a:p>
          <a:p>
            <a:r>
              <a:rPr lang="tr-TR" dirty="0" smtClean="0"/>
              <a:t>İlk ürünümüz Sofrada ve Serviste Protokol Kuralları Rehberi </a:t>
            </a:r>
            <a:r>
              <a:rPr lang="tr-TR" dirty="0" err="1" smtClean="0"/>
              <a:t>Story</a:t>
            </a:r>
            <a:r>
              <a:rPr lang="tr-TR" dirty="0" smtClean="0"/>
              <a:t> </a:t>
            </a:r>
            <a:r>
              <a:rPr lang="tr-TR" dirty="0" err="1" smtClean="0"/>
              <a:t>Jumper</a:t>
            </a:r>
            <a:r>
              <a:rPr lang="tr-TR" dirty="0" smtClean="0"/>
              <a:t> ile</a:t>
            </a:r>
          </a:p>
          <a:p>
            <a:r>
              <a:rPr lang="tr-TR" dirty="0" smtClean="0"/>
              <a:t>İkincisi </a:t>
            </a:r>
            <a:r>
              <a:rPr lang="tr-TR" dirty="0" err="1" smtClean="0"/>
              <a:t>Etwinning</a:t>
            </a:r>
            <a:r>
              <a:rPr lang="tr-TR" dirty="0" smtClean="0"/>
              <a:t> platformunun kendi aracı olan anket, </a:t>
            </a:r>
            <a:r>
              <a:rPr lang="tr-TR" dirty="0" err="1" smtClean="0"/>
              <a:t>twinmail</a:t>
            </a:r>
            <a:r>
              <a:rPr lang="tr-TR" dirty="0" smtClean="0"/>
              <a:t> ve </a:t>
            </a:r>
            <a:r>
              <a:rPr lang="tr-TR" dirty="0" err="1" smtClean="0"/>
              <a:t>Canva</a:t>
            </a:r>
            <a:r>
              <a:rPr lang="tr-TR" dirty="0" smtClean="0"/>
              <a:t> kullanarak oluşturduğumuz menü,</a:t>
            </a:r>
          </a:p>
          <a:p>
            <a:r>
              <a:rPr lang="tr-TR" dirty="0" smtClean="0"/>
              <a:t>Üçüncüsü ise </a:t>
            </a:r>
            <a:r>
              <a:rPr lang="tr-TR" dirty="0" err="1" smtClean="0"/>
              <a:t>book</a:t>
            </a:r>
            <a:r>
              <a:rPr lang="tr-TR" dirty="0" smtClean="0"/>
              <a:t> </a:t>
            </a:r>
            <a:r>
              <a:rPr lang="tr-TR" dirty="0" err="1" smtClean="0"/>
              <a:t>creator</a:t>
            </a:r>
            <a:r>
              <a:rPr lang="tr-TR" dirty="0" smtClean="0"/>
              <a:t> kullanarak çift dille hazırladığımız videolu anlatımları içeren yemek tasarım ve tarif kitabımız.</a:t>
            </a:r>
          </a:p>
          <a:p>
            <a:r>
              <a:rPr lang="tr-TR" dirty="0" smtClean="0"/>
              <a:t>Projemizde çok sayıda Web 2.0 aracı; </a:t>
            </a:r>
            <a:r>
              <a:rPr lang="tr-TR" dirty="0" err="1" smtClean="0"/>
              <a:t>conceptboard,mentimeter</a:t>
            </a:r>
            <a:r>
              <a:rPr lang="tr-TR" dirty="0" smtClean="0"/>
              <a:t>, </a:t>
            </a:r>
            <a:r>
              <a:rPr lang="tr-TR" dirty="0" err="1" smtClean="0"/>
              <a:t>flippity,keamk</a:t>
            </a:r>
            <a:r>
              <a:rPr lang="tr-TR" dirty="0" smtClean="0"/>
              <a:t>, </a:t>
            </a:r>
            <a:r>
              <a:rPr lang="tr-TR" dirty="0" err="1" smtClean="0"/>
              <a:t>survey</a:t>
            </a:r>
            <a:r>
              <a:rPr lang="tr-TR" dirty="0" smtClean="0"/>
              <a:t> </a:t>
            </a:r>
            <a:r>
              <a:rPr lang="tr-TR" dirty="0" err="1" smtClean="0"/>
              <a:t>monkey</a:t>
            </a:r>
            <a:r>
              <a:rPr lang="tr-TR" dirty="0" smtClean="0"/>
              <a:t>, </a:t>
            </a:r>
            <a:r>
              <a:rPr lang="tr-TR" dirty="0" err="1"/>
              <a:t>C</a:t>
            </a:r>
            <a:r>
              <a:rPr lang="tr-TR" dirty="0" err="1" smtClean="0"/>
              <a:t>anva</a:t>
            </a:r>
            <a:r>
              <a:rPr lang="tr-TR" dirty="0" smtClean="0"/>
              <a:t>, Google </a:t>
            </a:r>
            <a:r>
              <a:rPr lang="tr-TR" dirty="0" err="1" smtClean="0"/>
              <a:t>forms</a:t>
            </a:r>
            <a:r>
              <a:rPr lang="tr-TR" dirty="0" smtClean="0"/>
              <a:t>, </a:t>
            </a:r>
            <a:r>
              <a:rPr lang="tr-TR" dirty="0" err="1" smtClean="0"/>
              <a:t>answer</a:t>
            </a:r>
            <a:r>
              <a:rPr lang="tr-TR" dirty="0" smtClean="0"/>
              <a:t> </a:t>
            </a:r>
            <a:r>
              <a:rPr lang="tr-TR" dirty="0" err="1" smtClean="0"/>
              <a:t>garden</a:t>
            </a:r>
            <a:r>
              <a:rPr lang="tr-TR" dirty="0" smtClean="0"/>
              <a:t>, </a:t>
            </a:r>
            <a:r>
              <a:rPr lang="tr-TR" dirty="0" err="1" smtClean="0"/>
              <a:t>padlet,renderforest</a:t>
            </a:r>
            <a:r>
              <a:rPr lang="tr-TR" dirty="0" smtClean="0"/>
              <a:t>, </a:t>
            </a:r>
            <a:r>
              <a:rPr lang="tr-TR" dirty="0" err="1" smtClean="0"/>
              <a:t>wordwall</a:t>
            </a:r>
            <a:r>
              <a:rPr lang="tr-TR" dirty="0" smtClean="0"/>
              <a:t>, </a:t>
            </a:r>
            <a:r>
              <a:rPr lang="tr-TR" dirty="0" err="1" smtClean="0"/>
              <a:t>wordart</a:t>
            </a:r>
            <a:r>
              <a:rPr lang="tr-TR" dirty="0" smtClean="0"/>
              <a:t>, </a:t>
            </a:r>
            <a:r>
              <a:rPr lang="tr-TR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Capcut,Wevideo,Windows</a:t>
            </a:r>
            <a:r>
              <a:rPr lang="tr-TR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media</a:t>
            </a:r>
            <a:r>
              <a:rPr lang="tr-T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maker</a:t>
            </a:r>
            <a:r>
              <a:rPr lang="tr-T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tr-TR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petal</a:t>
            </a:r>
            <a:r>
              <a:rPr lang="tr-T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klip </a:t>
            </a:r>
            <a:r>
              <a:rPr lang="tr-TR" dirty="0" smtClean="0"/>
              <a:t>toplantılar için çevrimiçi platformlar, </a:t>
            </a:r>
            <a:r>
              <a:rPr lang="tr-TR" dirty="0" err="1" smtClean="0"/>
              <a:t>adope</a:t>
            </a:r>
            <a:r>
              <a:rPr lang="tr-TR" dirty="0" smtClean="0"/>
              <a:t> </a:t>
            </a:r>
            <a:r>
              <a:rPr lang="tr-TR" dirty="0" err="1" smtClean="0"/>
              <a:t>connect</a:t>
            </a:r>
            <a:r>
              <a:rPr lang="tr-TR" dirty="0" smtClean="0"/>
              <a:t> bağlantıları bununla beraber </a:t>
            </a:r>
            <a:r>
              <a:rPr lang="tr-TR" dirty="0" err="1" smtClean="0"/>
              <a:t>etwinning</a:t>
            </a:r>
            <a:r>
              <a:rPr lang="tr-TR" dirty="0" smtClean="0"/>
              <a:t> platformunun kendi araçları kullanıldı.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17730"/>
            <a:ext cx="3375025" cy="10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5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1886" y="484632"/>
            <a:ext cx="10736362" cy="1609344"/>
          </a:xfrm>
        </p:spPr>
        <p:txBody>
          <a:bodyPr/>
          <a:lstStyle/>
          <a:p>
            <a:r>
              <a:rPr lang="tr-TR" dirty="0" err="1" smtClean="0"/>
              <a:t>PROjemizde</a:t>
            </a:r>
            <a:r>
              <a:rPr lang="tr-TR" dirty="0" smtClean="0"/>
              <a:t> e-güvenlik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1886" y="1799771"/>
            <a:ext cx="10736362" cy="4372429"/>
          </a:xfrm>
        </p:spPr>
        <p:txBody>
          <a:bodyPr/>
          <a:lstStyle/>
          <a:p>
            <a:r>
              <a:rPr lang="tr-TR" dirty="0" err="1" smtClean="0"/>
              <a:t>Etwinning</a:t>
            </a:r>
            <a:r>
              <a:rPr lang="tr-TR" dirty="0" smtClean="0"/>
              <a:t> Projemize başlayınca bir taraftan da okulumuza e-</a:t>
            </a:r>
            <a:r>
              <a:rPr lang="tr-TR" dirty="0" err="1" smtClean="0"/>
              <a:t>safety</a:t>
            </a:r>
            <a:r>
              <a:rPr lang="tr-TR" dirty="0" smtClean="0"/>
              <a:t> etiketi alabilmek için </a:t>
            </a:r>
            <a:r>
              <a:rPr lang="tr-TR" dirty="0"/>
              <a:t>ç</a:t>
            </a:r>
            <a:r>
              <a:rPr lang="tr-TR" dirty="0" smtClean="0"/>
              <a:t>alışmalar yaptık. 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 smtClean="0"/>
              <a:t> Ve okuldaki diğer </a:t>
            </a:r>
            <a:r>
              <a:rPr lang="tr-TR" dirty="0"/>
              <a:t>İ</a:t>
            </a:r>
            <a:r>
              <a:rPr lang="tr-TR" dirty="0" smtClean="0"/>
              <a:t>ngilizce öğretmenimiz ve Rehber öğretmenimizin de katkılarıyla 5 aylık </a:t>
            </a:r>
            <a:r>
              <a:rPr lang="tr-TR" dirty="0"/>
              <a:t>ç</a:t>
            </a:r>
            <a:r>
              <a:rPr lang="tr-TR" dirty="0" smtClean="0"/>
              <a:t>alışmalarımız sonunda E-</a:t>
            </a:r>
            <a:r>
              <a:rPr lang="tr-TR" dirty="0" err="1" smtClean="0"/>
              <a:t>Safety</a:t>
            </a:r>
            <a:r>
              <a:rPr lang="tr-TR" dirty="0" smtClean="0"/>
              <a:t> GOLD etiketini okulumuza kazandırdık.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03" y="3905704"/>
            <a:ext cx="6591300" cy="276225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6" y="275771"/>
            <a:ext cx="278175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737600" y="0"/>
            <a:ext cx="3048000" cy="723900"/>
          </a:xfrm>
        </p:spPr>
        <p:txBody>
          <a:bodyPr>
            <a:normAutofit fontScale="90000"/>
          </a:bodyPr>
          <a:lstStyle/>
          <a:p>
            <a:r>
              <a:rPr lang="tr-TR" sz="2800" b="0" dirty="0" smtClean="0"/>
              <a:t>                    </a:t>
            </a:r>
            <a:r>
              <a:rPr lang="tr-TR" sz="2000" b="0" dirty="0" smtClean="0"/>
              <a:t>PROJEMİZDE            YAYGINLAŞTIRMA</a:t>
            </a:r>
            <a:endParaRPr lang="tr-TR" sz="20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58650"/>
            <a:ext cx="6734629" cy="7978280"/>
          </a:xfrm>
          <a:prstGeom prst="rect">
            <a:avLst/>
          </a:prstGeo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850744" y="723900"/>
            <a:ext cx="5341256" cy="7235530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</a:pP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Projemizde sosyal medya araçlarından </a:t>
            </a:r>
            <a:r>
              <a:rPr lang="tr-TR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facebook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tr-TR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instagram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tr-TR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twitter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tr-TR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blog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sayfası, okul web </a:t>
            </a:r>
            <a:r>
              <a:rPr lang="tr-T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sayfası ve </a:t>
            </a:r>
            <a:r>
              <a:rPr lang="tr-TR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Y</a:t>
            </a:r>
            <a:r>
              <a:rPr lang="tr-TR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ouTube</a:t>
            </a:r>
            <a:r>
              <a:rPr lang="tr-T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kanalı 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kullanılmıştır. 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</a:pP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Bununla beraber  bütün ortak okullarımızın  bulunduğu bölgelerde yerel basında da projemiz yer aldı.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</a:pP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Projemizde 3 farklı </a:t>
            </a:r>
            <a:r>
              <a:rPr lang="tr-TR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webinar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yaptık;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</a:pP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r>
              <a:rPr lang="tr-T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ofrada 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ve serviste protokol kurallarının anlatıldığı </a:t>
            </a:r>
            <a:r>
              <a:rPr lang="tr-TR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webinar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</a:pP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</a:t>
            </a:r>
            <a:r>
              <a:rPr lang="tr-T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kulumuzdaki 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diğer branş öğretmenlerimizi özellikle de müzik öğretmenlerini projemize katarak yaptığımız ‘Yemek ve Müzik İlişkisi’ </a:t>
            </a:r>
            <a:r>
              <a:rPr lang="tr-T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söyleşisi,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</a:pPr>
            <a:r>
              <a:rPr lang="tr-T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Ve 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son olarak Türkiye çapında yapılan </a:t>
            </a:r>
            <a:r>
              <a:rPr lang="tr-T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‘Yeni 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Gastronomi Trendleri ve </a:t>
            </a:r>
            <a:r>
              <a:rPr lang="tr-TR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Atıksız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tr-T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Mutfak’ </a:t>
            </a:r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</a:t>
            </a:r>
            <a:r>
              <a:rPr lang="tr-T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onulu </a:t>
            </a:r>
            <a:r>
              <a:rPr lang="tr-TR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webinar</a:t>
            </a:r>
            <a:r>
              <a:rPr lang="tr-TR" sz="2000" dirty="0">
                <a:solidFill>
                  <a:prstClr val="black"/>
                </a:solidFill>
              </a:rPr>
              <a:t>,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045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685184" y="106017"/>
            <a:ext cx="6241774" cy="1139687"/>
          </a:xfrm>
        </p:spPr>
        <p:txBody>
          <a:bodyPr>
            <a:normAutofit/>
          </a:bodyPr>
          <a:lstStyle/>
          <a:p>
            <a:r>
              <a:rPr lang="tr-TR" dirty="0" err="1" smtClean="0"/>
              <a:t>ÖğrencİLERİmİZ</a:t>
            </a:r>
            <a:r>
              <a:rPr lang="tr-TR" dirty="0" smtClean="0"/>
              <a:t> </a:t>
            </a:r>
            <a:r>
              <a:rPr lang="tr-TR" dirty="0" err="1" smtClean="0"/>
              <a:t>MenÜ</a:t>
            </a:r>
            <a:r>
              <a:rPr lang="tr-TR" dirty="0" smtClean="0"/>
              <a:t> HAZIRLIYOR … 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4" y="106017"/>
            <a:ext cx="3505907" cy="4674543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295861" y="1391478"/>
            <a:ext cx="3454179" cy="4323522"/>
          </a:xfrm>
        </p:spPr>
        <p:txBody>
          <a:bodyPr>
            <a:normAutofit fontScale="92500" lnSpcReduction="10000"/>
          </a:bodyPr>
          <a:lstStyle/>
          <a:p>
            <a:r>
              <a:rPr lang="tr-TR" sz="2000" dirty="0" smtClean="0"/>
              <a:t>Öğrencilerimiz  karma gruplarla her bölgeden bir yemek alarak menü oluşturdular.</a:t>
            </a:r>
          </a:p>
          <a:p>
            <a:r>
              <a:rPr lang="tr-TR" sz="2000" dirty="0" smtClean="0"/>
              <a:t>Oluşturulan menünün masaya yansımasını fotoğraflarda görebilirsiniz. </a:t>
            </a:r>
          </a:p>
          <a:p>
            <a:r>
              <a:rPr lang="tr-TR" sz="2000" dirty="0"/>
              <a:t> </a:t>
            </a:r>
            <a:r>
              <a:rPr lang="tr-TR" sz="2000" dirty="0" smtClean="0"/>
              <a:t>Her okulun kendi dokunuşunu katarak yaptığı yemeklerden oluşan videolu tasarım ve tarif kitabı üçüncü ortak ürünümüzü oluşturdu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26" y="1113184"/>
            <a:ext cx="4030077" cy="521692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900" y="294646"/>
            <a:ext cx="951058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49640" y="114300"/>
            <a:ext cx="3200400" cy="2818871"/>
          </a:xfrm>
        </p:spPr>
        <p:txBody>
          <a:bodyPr>
            <a:normAutofit/>
          </a:bodyPr>
          <a:lstStyle/>
          <a:p>
            <a:r>
              <a:rPr lang="tr-TR" sz="2400" cap="none" dirty="0" smtClean="0"/>
              <a:t>Protokol Masasının Olmazsa Olmazlarını Öğrenen Öğrencilerimiz Heyecanla Masa Hazırlığındalar..</a:t>
            </a:r>
            <a:endParaRPr lang="tr-TR" sz="2400" cap="none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114300"/>
            <a:ext cx="2262188" cy="2349149"/>
          </a:xfrm>
          <a:prstGeom prst="rect">
            <a:avLst/>
          </a:prstGeo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549640" y="2423159"/>
            <a:ext cx="3200400" cy="4120515"/>
          </a:xfrm>
        </p:spPr>
        <p:txBody>
          <a:bodyPr/>
          <a:lstStyle/>
          <a:p>
            <a:r>
              <a:rPr lang="tr-TR" dirty="0" smtClean="0"/>
              <a:t>.</a:t>
            </a:r>
          </a:p>
          <a:p>
            <a:endParaRPr lang="tr-TR" dirty="0"/>
          </a:p>
          <a:p>
            <a:pPr marL="457200" indent="-457200">
              <a:buAutoNum type="arabicPeriod"/>
            </a:pPr>
            <a:r>
              <a:rPr lang="tr-TR" sz="2400" dirty="0" smtClean="0"/>
              <a:t>İsim Kartları</a:t>
            </a:r>
          </a:p>
          <a:p>
            <a:pPr marL="457200" indent="-457200">
              <a:buAutoNum type="arabicPeriod"/>
            </a:pPr>
            <a:r>
              <a:rPr lang="tr-TR" sz="2400" dirty="0" smtClean="0"/>
              <a:t>Menü Kartı</a:t>
            </a:r>
          </a:p>
          <a:p>
            <a:r>
              <a:rPr lang="tr-TR" sz="2400" dirty="0" smtClean="0"/>
              <a:t>3. Özel Sunumlar</a:t>
            </a:r>
          </a:p>
          <a:p>
            <a:r>
              <a:rPr lang="tr-TR" sz="2400" dirty="0" smtClean="0"/>
              <a:t>4. Masa</a:t>
            </a:r>
          </a:p>
          <a:p>
            <a:r>
              <a:rPr lang="tr-TR" sz="2400" dirty="0" smtClean="0"/>
              <a:t>Hazırlanıyor.</a:t>
            </a:r>
          </a:p>
          <a:p>
            <a:r>
              <a:rPr lang="tr-TR" sz="2400" dirty="0" smtClean="0"/>
              <a:t>5. Ve Misafirlerimiz …</a:t>
            </a:r>
          </a:p>
          <a:p>
            <a:endParaRPr lang="tr-TR" sz="2400" dirty="0" smtClean="0"/>
          </a:p>
          <a:p>
            <a:pPr marL="457200" indent="-457200">
              <a:buAutoNum type="arabicPeriod"/>
            </a:pPr>
            <a:endParaRPr lang="tr-TR" sz="2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342" y="114300"/>
            <a:ext cx="2365694" cy="281887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343" y="0"/>
            <a:ext cx="2983507" cy="387191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67888"/>
            <a:ext cx="2360334" cy="429011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035" y="3021844"/>
            <a:ext cx="2934652" cy="391286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6388" y="3965845"/>
            <a:ext cx="2944812" cy="28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8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515100" y="139700"/>
            <a:ext cx="5234940" cy="1346200"/>
          </a:xfrm>
        </p:spPr>
        <p:txBody>
          <a:bodyPr/>
          <a:lstStyle/>
          <a:p>
            <a:r>
              <a:rPr lang="tr-TR" sz="3600" b="0" dirty="0"/>
              <a:t>PROJEMİZİN DÖNÜM NOKTASI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317500"/>
            <a:ext cx="4597400" cy="5956299"/>
          </a:xfrm>
          <a:prstGeom prst="rect">
            <a:avLst/>
          </a:prstGeo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5626100" y="1625600"/>
            <a:ext cx="6123940" cy="4089400"/>
          </a:xfrm>
        </p:spPr>
        <p:txBody>
          <a:bodyPr/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sz="2400" dirty="0" smtClean="0"/>
              <a:t>Projemizin ilk </a:t>
            </a:r>
            <a:r>
              <a:rPr lang="tr-TR" sz="2400" dirty="0" err="1" smtClean="0"/>
              <a:t>webinarına</a:t>
            </a:r>
            <a:r>
              <a:rPr lang="tr-TR" sz="2400" dirty="0" smtClean="0"/>
              <a:t> Ahu </a:t>
            </a:r>
            <a:r>
              <a:rPr lang="tr-TR" sz="2400" dirty="0"/>
              <a:t>E</a:t>
            </a:r>
            <a:r>
              <a:rPr lang="tr-TR" sz="2400" dirty="0" smtClean="0"/>
              <a:t>rcan </a:t>
            </a:r>
            <a:r>
              <a:rPr lang="tr-TR" sz="2400" dirty="0" err="1" smtClean="0"/>
              <a:t>Kapucu’yu</a:t>
            </a:r>
            <a:r>
              <a:rPr lang="tr-TR" sz="2400" dirty="0" smtClean="0"/>
              <a:t> davet ettik. Kendisi öğrencilerimize Sofrada ve Serviste Protokol Kurallarını anlattı. Bu </a:t>
            </a:r>
            <a:r>
              <a:rPr lang="tr-TR" sz="2400" dirty="0" err="1" smtClean="0"/>
              <a:t>webinar</a:t>
            </a:r>
            <a:r>
              <a:rPr lang="tr-TR" sz="2400" dirty="0" smtClean="0"/>
              <a:t> projemizin dönüm noktası oldu. Kendisinin bu projeden haberdar olması projemizi çok farklı bir alana taşıdı.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367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 Yazı Tipi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